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74" r:id="rId12"/>
    <p:sldId id="275" r:id="rId13"/>
    <p:sldId id="276" r:id="rId14"/>
    <p:sldId id="277" r:id="rId15"/>
    <p:sldId id="278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39A73-C694-490C-A473-C5A1BF1956CB}" type="datetimeFigureOut">
              <a:rPr lang="it-IT" smtClean="0"/>
              <a:t>30/11/2016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83AB4-3009-4F6A-B903-02DDA0587F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6884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9890-0508-46DA-B335-954EBEE134CA}" type="datetimeFigureOut">
              <a:rPr lang="it-IT" smtClean="0"/>
              <a:t>30/11/2016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C159-858B-4574-B847-43C3DE5FD1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835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9890-0508-46DA-B335-954EBEE134CA}" type="datetimeFigureOut">
              <a:rPr lang="it-IT" smtClean="0"/>
              <a:t>30/11/2016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C159-858B-4574-B847-43C3DE5FD1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6681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9890-0508-46DA-B335-954EBEE134CA}" type="datetimeFigureOut">
              <a:rPr lang="it-IT" smtClean="0"/>
              <a:t>30/11/2016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C159-858B-4574-B847-43C3DE5FD1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905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9890-0508-46DA-B335-954EBEE134CA}" type="datetimeFigureOut">
              <a:rPr lang="it-IT" smtClean="0"/>
              <a:t>30/11/2016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C159-858B-4574-B847-43C3DE5FD1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975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9890-0508-46DA-B335-954EBEE134CA}" type="datetimeFigureOut">
              <a:rPr lang="it-IT" smtClean="0"/>
              <a:t>30/11/2016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C159-858B-4574-B847-43C3DE5FD1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486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9890-0508-46DA-B335-954EBEE134CA}" type="datetimeFigureOut">
              <a:rPr lang="it-IT" smtClean="0"/>
              <a:t>30/11/2016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C159-858B-4574-B847-43C3DE5FD1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2581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9890-0508-46DA-B335-954EBEE134CA}" type="datetimeFigureOut">
              <a:rPr lang="it-IT" smtClean="0"/>
              <a:t>30/11/2016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C159-858B-4574-B847-43C3DE5FD1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348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9890-0508-46DA-B335-954EBEE134CA}" type="datetimeFigureOut">
              <a:rPr lang="it-IT" smtClean="0"/>
              <a:t>30/11/2016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C159-858B-4574-B847-43C3DE5FD1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499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9890-0508-46DA-B335-954EBEE134CA}" type="datetimeFigureOut">
              <a:rPr lang="it-IT" smtClean="0"/>
              <a:t>30/11/2016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C159-858B-4574-B847-43C3DE5FD1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316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9890-0508-46DA-B335-954EBEE134CA}" type="datetimeFigureOut">
              <a:rPr lang="it-IT" smtClean="0"/>
              <a:t>30/11/2016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C159-858B-4574-B847-43C3DE5FD1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145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9890-0508-46DA-B335-954EBEE134CA}" type="datetimeFigureOut">
              <a:rPr lang="it-IT" smtClean="0"/>
              <a:t>30/11/2016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C159-858B-4574-B847-43C3DE5FD1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232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59890-0508-46DA-B335-954EBEE134CA}" type="datetimeFigureOut">
              <a:rPr lang="it-IT" smtClean="0"/>
              <a:t>30/11/2016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BC159-858B-4574-B847-43C3DE5FD1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095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99592" y="121272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 smtClean="0"/>
              <a:t>Distretti Biologici e Sviluppo Locale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876819" y="187919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WP 3 Scheda 5.2 «Azioni </a:t>
            </a:r>
            <a:r>
              <a:rPr lang="it-IT" b="1" i="1" dirty="0"/>
              <a:t>per l’agricoltura </a:t>
            </a:r>
            <a:r>
              <a:rPr lang="it-IT" b="1" i="1" dirty="0" smtClean="0"/>
              <a:t>biologica»</a:t>
            </a:r>
            <a:r>
              <a:rPr lang="it-IT" dirty="0"/>
              <a:t>	</a:t>
            </a:r>
          </a:p>
          <a:p>
            <a:pPr algn="ctr"/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95536" y="262762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Presentazione delle attività  e primi risultati</a:t>
            </a:r>
            <a:endParaRPr lang="it-IT" b="1" i="1" dirty="0"/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736304"/>
          </a:xfrm>
        </p:spPr>
        <p:txBody>
          <a:bodyPr>
            <a:normAutofit/>
          </a:bodyPr>
          <a:lstStyle/>
          <a:p>
            <a:r>
              <a:rPr lang="it-IT" sz="2800" i="1" dirty="0" smtClean="0"/>
              <a:t>Alberto Sturla</a:t>
            </a:r>
          </a:p>
          <a:p>
            <a:r>
              <a:rPr lang="it-IT" sz="2800" dirty="0" smtClean="0"/>
              <a:t>CREA-PB</a:t>
            </a:r>
          </a:p>
          <a:p>
            <a:endParaRPr lang="it-IT" sz="2800" dirty="0"/>
          </a:p>
          <a:p>
            <a:r>
              <a:rPr lang="it-IT" sz="2400" b="1" dirty="0" smtClean="0"/>
              <a:t>Roma – 1 dicembre 2016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01658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577138"/>
              </p:ext>
            </p:extLst>
          </p:nvPr>
        </p:nvGraphicFramePr>
        <p:xfrm>
          <a:off x="395536" y="836712"/>
          <a:ext cx="8409299" cy="5727538"/>
        </p:xfrm>
        <a:graphic>
          <a:graphicData uri="http://schemas.openxmlformats.org/drawingml/2006/table">
            <a:tbl>
              <a:tblPr/>
              <a:tblGrid>
                <a:gridCol w="832817"/>
                <a:gridCol w="1787086"/>
                <a:gridCol w="720920"/>
                <a:gridCol w="2887954"/>
                <a:gridCol w="2180522"/>
              </a:tblGrid>
              <a:tr h="24806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Regione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Distretto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Anno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Soggetto Proponente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Legge regionale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4094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Sicilia 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Valli del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Simeto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AIAB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4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Toscana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Montalbano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Iniziativa locale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4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Lazio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Via Armerina e Forre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AIAB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49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Toscana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Casentino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Iniziativa locale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4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Toscana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Chianti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AIAB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42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Toscana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Gimignano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AIAB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6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P.A. Trento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 di Gresta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AIAB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6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P.A. Trento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Valle dei Laghi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Iniziativa locale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78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Liguria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 di Vara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AIAB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L.R. 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66/2009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6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Lombardia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 Camonica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AIAB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49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Campania 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Cilento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4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Sicilia 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Eolie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AIAB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49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Sicilia 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Etna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AIAB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8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Lombardia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Bergamo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AIAB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8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Piemonte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Valli Valdesi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AIAB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8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Piemonte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Filo di Luce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Iniziativa locale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8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Calabria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Alto Cosentino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AIAB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3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Calabria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Grecanico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AIAB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3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Marche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Piceno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AIAB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33" marR="5933" marT="5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07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67327"/>
            <a:ext cx="6048672" cy="524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91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94" y="-243408"/>
            <a:ext cx="8228410" cy="724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4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501900"/>
              </p:ext>
            </p:extLst>
          </p:nvPr>
        </p:nvGraphicFramePr>
        <p:xfrm>
          <a:off x="4860032" y="1196752"/>
          <a:ext cx="3582428" cy="5018129"/>
        </p:xfrm>
        <a:graphic>
          <a:graphicData uri="http://schemas.openxmlformats.org/drawingml/2006/table">
            <a:tbl>
              <a:tblPr/>
              <a:tblGrid>
                <a:gridCol w="2874349"/>
                <a:gridCol w="708079"/>
              </a:tblGrid>
              <a:tr h="3375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USO SUOLO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 AREA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8735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Broad-leaved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forest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55,27%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735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Olive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groves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735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Complex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cultivation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patterns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735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irrigated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arable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land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8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Land principally occupied by agriculture, with significant areas of natural vegetation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735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Natural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grasslands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735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Transitional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woodland-shrub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735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Sclerophyllous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vegetation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735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Sparsely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vegetated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areas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735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Mixed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forest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7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 crops associated with permanent crops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4225227" cy="326221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11560" y="105273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BIO DISTRETTO DEL CILENTO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23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4720651" cy="3133807"/>
          </a:xfrm>
          <a:prstGeom prst="rect">
            <a:avLst/>
          </a:prstGeom>
        </p:spPr>
      </p:pic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764921"/>
              </p:ext>
            </p:extLst>
          </p:nvPr>
        </p:nvGraphicFramePr>
        <p:xfrm>
          <a:off x="5508104" y="1522247"/>
          <a:ext cx="3240360" cy="4196715"/>
        </p:xfrm>
        <a:graphic>
          <a:graphicData uri="http://schemas.openxmlformats.org/drawingml/2006/table">
            <a:tbl>
              <a:tblPr/>
              <a:tblGrid>
                <a:gridCol w="2217088"/>
                <a:gridCol w="1023272"/>
              </a:tblGrid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USO</a:t>
                      </a:r>
                      <a:r>
                        <a:rPr lang="it-IT" sz="14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DEL SUOLO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% AREA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Broad-leaved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forest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22,48%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Mixed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forest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11,25%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Natural grasslands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Transitional woodland-shrub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Olive groves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Coniferous forest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 crops associated with permanent crops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Sclerophyllous vegetation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Complex cultivation patterns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irrigated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arable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land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Land principally occupied by agriculture, with significant areas of natural vegetation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Fruit trees and berry plantations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Discontinuous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urban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fabric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Beaches, dunes, sands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971600" y="1314493"/>
            <a:ext cx="3928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BIO DISTRETTO DEL GRECANICO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95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17" y="2060848"/>
            <a:ext cx="5148064" cy="321291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09777" y="1412776"/>
            <a:ext cx="3538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BIO DISTRETTO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DELLA VAL DI VARA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173994"/>
              </p:ext>
            </p:extLst>
          </p:nvPr>
        </p:nvGraphicFramePr>
        <p:xfrm>
          <a:off x="5796136" y="3212976"/>
          <a:ext cx="2808312" cy="891540"/>
        </p:xfrm>
        <a:graphic>
          <a:graphicData uri="http://schemas.openxmlformats.org/drawingml/2006/table">
            <a:tbl>
              <a:tblPr/>
              <a:tblGrid>
                <a:gridCol w="1800200"/>
                <a:gridCol w="1008112"/>
              </a:tblGrid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USO</a:t>
                      </a:r>
                      <a:r>
                        <a:rPr lang="it-IT" sz="14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DEL SUOLO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% AREA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Broad-leaved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forest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85,76%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Pastures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63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Mixed forest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36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046019"/>
              </p:ext>
            </p:extLst>
          </p:nvPr>
        </p:nvGraphicFramePr>
        <p:xfrm>
          <a:off x="899592" y="1772816"/>
          <a:ext cx="7488832" cy="1419225"/>
        </p:xfrm>
        <a:graphic>
          <a:graphicData uri="http://schemas.openxmlformats.org/drawingml/2006/table">
            <a:tbl>
              <a:tblPr/>
              <a:tblGrid>
                <a:gridCol w="1075671"/>
                <a:gridCol w="1680736"/>
                <a:gridCol w="1361396"/>
                <a:gridCol w="1075671"/>
                <a:gridCol w="1359254"/>
                <a:gridCol w="936104"/>
              </a:tblGrid>
              <a:tr h="6461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</a:t>
                      </a: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-Distretto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SAUbio</a:t>
                      </a: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/SAU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ALLbio</a:t>
                      </a: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it-IT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ALLtot</a:t>
                      </a: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Biodistretto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Biodistretto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Calabria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Grecanico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Campania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Cilento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Liguria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ValDVara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2339752" y="1048173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3">
                    <a:lumMod val="75000"/>
                  </a:schemeClr>
                </a:solidFill>
              </a:rPr>
              <a:t>STRUTTURE</a:t>
            </a:r>
            <a:endParaRPr lang="it-IT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99592" y="3362508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 smtClean="0">
                <a:solidFill>
                  <a:schemeClr val="accent3">
                    <a:lumMod val="50000"/>
                  </a:schemeClr>
                </a:solidFill>
              </a:rPr>
              <a:t>Elaborazioni su dati SPA  2013</a:t>
            </a:r>
            <a:endParaRPr lang="it-IT" sz="1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04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410246"/>
              </p:ext>
            </p:extLst>
          </p:nvPr>
        </p:nvGraphicFramePr>
        <p:xfrm>
          <a:off x="27114" y="1412776"/>
          <a:ext cx="9108502" cy="1594826"/>
        </p:xfrm>
        <a:graphic>
          <a:graphicData uri="http://schemas.openxmlformats.org/drawingml/2006/table">
            <a:tbl>
              <a:tblPr/>
              <a:tblGrid>
                <a:gridCol w="1110514"/>
                <a:gridCol w="1271544"/>
                <a:gridCol w="794676"/>
                <a:gridCol w="1049058"/>
                <a:gridCol w="813785"/>
                <a:gridCol w="813785"/>
                <a:gridCol w="813785"/>
                <a:gridCol w="813785"/>
                <a:gridCol w="813785"/>
                <a:gridCol w="813785"/>
              </a:tblGrid>
              <a:tr h="4320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Regione</a:t>
                      </a:r>
                    </a:p>
                  </a:txBody>
                  <a:tcPr marL="8669" marR="8669" marT="86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</a:t>
                      </a: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-Distretto</a:t>
                      </a:r>
                    </a:p>
                  </a:txBody>
                  <a:tcPr marL="8669" marR="8669" marT="86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SAUpascoli</a:t>
                      </a: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/SAU</a:t>
                      </a:r>
                    </a:p>
                  </a:txBody>
                  <a:tcPr marL="8669" marR="8669" marT="86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SAUsemin</a:t>
                      </a: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/SAU</a:t>
                      </a:r>
                    </a:p>
                  </a:txBody>
                  <a:tcPr marL="8669" marR="8669" marT="86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SAUarb</a:t>
                      </a: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/SAU</a:t>
                      </a:r>
                    </a:p>
                  </a:txBody>
                  <a:tcPr marL="8669" marR="8669" marT="86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SAUolivo</a:t>
                      </a: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/SAU</a:t>
                      </a:r>
                    </a:p>
                  </a:txBody>
                  <a:tcPr marL="8669" marR="8669" marT="86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138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Biodistr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69" marR="8669" marT="86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Regione</a:t>
                      </a:r>
                    </a:p>
                  </a:txBody>
                  <a:tcPr marL="8669" marR="8669" marT="86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Biodistr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69" marR="8669" marT="86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Regione</a:t>
                      </a:r>
                    </a:p>
                  </a:txBody>
                  <a:tcPr marL="8669" marR="8669" marT="86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Biodistr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69" marR="8669" marT="86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Regione</a:t>
                      </a:r>
                    </a:p>
                  </a:txBody>
                  <a:tcPr marL="8669" marR="8669" marT="86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Biodistr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69" marR="8669" marT="86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Regione</a:t>
                      </a:r>
                    </a:p>
                  </a:txBody>
                  <a:tcPr marL="8669" marR="8669" marT="86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76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Calabria</a:t>
                      </a:r>
                    </a:p>
                  </a:txBody>
                  <a:tcPr marL="8669" marR="8669" marT="8669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Grecanico</a:t>
                      </a:r>
                    </a:p>
                  </a:txBody>
                  <a:tcPr marL="8669" marR="8669" marT="8669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41%</a:t>
                      </a:r>
                    </a:p>
                  </a:txBody>
                  <a:tcPr marL="8669" marR="8669" marT="8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8669" marR="8669" marT="8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8669" marR="8669" marT="8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28%</a:t>
                      </a:r>
                    </a:p>
                  </a:txBody>
                  <a:tcPr marL="8669" marR="8669" marT="8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8669" marR="8669" marT="8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51%</a:t>
                      </a:r>
                    </a:p>
                  </a:txBody>
                  <a:tcPr marL="8669" marR="8669" marT="8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36%</a:t>
                      </a:r>
                    </a:p>
                  </a:txBody>
                  <a:tcPr marL="8669" marR="8669" marT="8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37%</a:t>
                      </a:r>
                    </a:p>
                  </a:txBody>
                  <a:tcPr marL="8669" marR="8669" marT="8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3376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Campania</a:t>
                      </a:r>
                    </a:p>
                  </a:txBody>
                  <a:tcPr marL="8669" marR="8669" marT="8669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Cilento</a:t>
                      </a:r>
                    </a:p>
                  </a:txBody>
                  <a:tcPr marL="8669" marR="8669" marT="8669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8669" marR="8669" marT="8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8669" marR="8669" marT="8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36%</a:t>
                      </a:r>
                    </a:p>
                  </a:txBody>
                  <a:tcPr marL="8669" marR="8669" marT="8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34%</a:t>
                      </a:r>
                    </a:p>
                  </a:txBody>
                  <a:tcPr marL="8669" marR="8669" marT="8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46%</a:t>
                      </a:r>
                    </a:p>
                  </a:txBody>
                  <a:tcPr marL="8669" marR="8669" marT="8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54%</a:t>
                      </a:r>
                    </a:p>
                  </a:txBody>
                  <a:tcPr marL="8669" marR="8669" marT="8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</a:p>
                  </a:txBody>
                  <a:tcPr marL="8669" marR="8669" marT="8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8669" marR="8669" marT="8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76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Liguria</a:t>
                      </a:r>
                    </a:p>
                  </a:txBody>
                  <a:tcPr marL="8669" marR="8669" marT="8669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ValDVara</a:t>
                      </a:r>
                    </a:p>
                  </a:txBody>
                  <a:tcPr marL="8669" marR="8669" marT="8669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91%</a:t>
                      </a:r>
                    </a:p>
                  </a:txBody>
                  <a:tcPr marL="8669" marR="8669" marT="8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71%</a:t>
                      </a:r>
                    </a:p>
                  </a:txBody>
                  <a:tcPr marL="8669" marR="8669" marT="8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8669" marR="8669" marT="8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8669" marR="8669" marT="8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8669" marR="8669" marT="8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8669" marR="8669" marT="8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8669" marR="8669" marT="8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8669" marR="8669" marT="8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179512" y="5229501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 smtClean="0">
                <a:solidFill>
                  <a:schemeClr val="accent3">
                    <a:lumMod val="50000"/>
                  </a:schemeClr>
                </a:solidFill>
              </a:rPr>
              <a:t>Elaborazioni su dati SPA  2013</a:t>
            </a:r>
            <a:endParaRPr lang="it-IT" sz="1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99592" y="89942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3">
                    <a:lumMod val="75000"/>
                  </a:schemeClr>
                </a:solidFill>
              </a:rPr>
              <a:t>SPECIALIZZAZIONE DEL BIOLOGICO</a:t>
            </a:r>
            <a:endParaRPr lang="it-IT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048284"/>
              </p:ext>
            </p:extLst>
          </p:nvPr>
        </p:nvGraphicFramePr>
        <p:xfrm>
          <a:off x="1245966" y="3551981"/>
          <a:ext cx="6840760" cy="1419225"/>
        </p:xfrm>
        <a:graphic>
          <a:graphicData uri="http://schemas.openxmlformats.org/drawingml/2006/table">
            <a:tbl>
              <a:tblPr/>
              <a:tblGrid>
                <a:gridCol w="1001850"/>
                <a:gridCol w="1565392"/>
                <a:gridCol w="1267968"/>
                <a:gridCol w="1001850"/>
                <a:gridCol w="1001850"/>
                <a:gridCol w="1001850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</a:t>
                      </a: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-Distretto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SAUagrumi</a:t>
                      </a: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/SAU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SAUvitedoc</a:t>
                      </a: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/SAU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Biodistr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Biodistr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Calabria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Grecanico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Campania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Cilento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Liguria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ValDVara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29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429572"/>
              </p:ext>
            </p:extLst>
          </p:nvPr>
        </p:nvGraphicFramePr>
        <p:xfrm>
          <a:off x="539552" y="1733984"/>
          <a:ext cx="7992887" cy="1967865"/>
        </p:xfrm>
        <a:graphic>
          <a:graphicData uri="http://schemas.openxmlformats.org/drawingml/2006/table">
            <a:tbl>
              <a:tblPr/>
              <a:tblGrid>
                <a:gridCol w="1008112"/>
                <a:gridCol w="974995"/>
                <a:gridCol w="1032073"/>
                <a:gridCol w="873252"/>
                <a:gridCol w="670295"/>
                <a:gridCol w="1345929"/>
                <a:gridCol w="1314336"/>
                <a:gridCol w="773895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</a:t>
                      </a: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-Distretto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 solo con contributo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 </a:t>
                      </a:r>
                      <a:endParaRPr lang="it-IT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anche </a:t>
                      </a: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senza contributo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Calabria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Grecanico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Campania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Cilento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Liguria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ValDVara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1988101" y="711988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3">
                    <a:lumMod val="75000"/>
                  </a:schemeClr>
                </a:solidFill>
              </a:rPr>
              <a:t>INNOVAZIONE</a:t>
            </a:r>
            <a:endParaRPr lang="it-IT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129990"/>
              </p:ext>
            </p:extLst>
          </p:nvPr>
        </p:nvGraphicFramePr>
        <p:xfrm>
          <a:off x="467544" y="4653136"/>
          <a:ext cx="4496667" cy="1419225"/>
        </p:xfrm>
        <a:graphic>
          <a:graphicData uri="http://schemas.openxmlformats.org/drawingml/2006/table">
            <a:tbl>
              <a:tblPr/>
              <a:tblGrid>
                <a:gridCol w="1080120"/>
                <a:gridCol w="1275961"/>
                <a:gridCol w="919446"/>
                <a:gridCol w="1221140"/>
              </a:tblGrid>
              <a:tr h="0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Regione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Bio</a:t>
                      </a:r>
                      <a:r>
                        <a:rPr lang="it-IT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-Distretto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Distretto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Regione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Calabria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Grecanico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Campania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Cilento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Liguria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ValDVara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539552" y="1213651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>
                <a:solidFill>
                  <a:schemeClr val="accent3">
                    <a:lumMod val="75000"/>
                  </a:schemeClr>
                </a:solidFill>
              </a:rPr>
              <a:t>% di aziende che intendono effettuare investimenti nei prossimi tre anni</a:t>
            </a:r>
          </a:p>
        </p:txBody>
      </p:sp>
      <p:sp>
        <p:nvSpPr>
          <p:cNvPr id="9" name="Rettangolo 8"/>
          <p:cNvSpPr/>
          <p:nvPr/>
        </p:nvSpPr>
        <p:spPr>
          <a:xfrm>
            <a:off x="323528" y="4006805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>
                <a:solidFill>
                  <a:schemeClr val="accent3">
                    <a:lumMod val="75000"/>
                  </a:schemeClr>
                </a:solidFill>
              </a:rPr>
              <a:t>% di aziende il cui capoazienda ha effettuato un corso di aggiornamento nel triennio 2010-2013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39552" y="6093296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>
                <a:solidFill>
                  <a:schemeClr val="accent3">
                    <a:lumMod val="75000"/>
                  </a:schemeClr>
                </a:solidFill>
              </a:rPr>
              <a:t>Fonte: elaborazioni su dati </a:t>
            </a:r>
            <a:r>
              <a:rPr lang="it-IT" sz="1400" b="1" i="1" dirty="0" smtClean="0">
                <a:solidFill>
                  <a:schemeClr val="accent3">
                    <a:lumMod val="75000"/>
                  </a:schemeClr>
                </a:solidFill>
              </a:rPr>
              <a:t>ISTAT – SPA 2013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39552" y="3717032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>
                <a:solidFill>
                  <a:schemeClr val="accent3">
                    <a:lumMod val="75000"/>
                  </a:schemeClr>
                </a:solidFill>
              </a:rPr>
              <a:t>Fonte: elaborazioni su dati </a:t>
            </a:r>
            <a:r>
              <a:rPr lang="it-IT" sz="1400" b="1" i="1" dirty="0" smtClean="0">
                <a:solidFill>
                  <a:schemeClr val="accent3">
                    <a:lumMod val="75000"/>
                  </a:schemeClr>
                </a:solidFill>
              </a:rPr>
              <a:t>ISTAT – SPA 2013</a:t>
            </a:r>
          </a:p>
        </p:txBody>
      </p:sp>
    </p:spTree>
    <p:extLst>
      <p:ext uri="{BB962C8B-B14F-4D97-AF65-F5344CB8AC3E}">
        <p14:creationId xmlns:p14="http://schemas.microsoft.com/office/powerpoint/2010/main" val="111882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980904"/>
              </p:ext>
            </p:extLst>
          </p:nvPr>
        </p:nvGraphicFramePr>
        <p:xfrm>
          <a:off x="1217360" y="2132856"/>
          <a:ext cx="6390363" cy="1497330"/>
        </p:xfrm>
        <a:graphic>
          <a:graphicData uri="http://schemas.openxmlformats.org/drawingml/2006/table">
            <a:tbl>
              <a:tblPr/>
              <a:tblGrid>
                <a:gridCol w="1306656"/>
                <a:gridCol w="2041649"/>
                <a:gridCol w="1306656"/>
                <a:gridCol w="1735402"/>
              </a:tblGrid>
              <a:tr h="3619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</a:t>
                      </a: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-Distretto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DI CONDUTTORI UNDER 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Distretto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Calabria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Grecanico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Campania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Cilento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Liguria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ValDVara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1988101" y="795118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3">
                    <a:lumMod val="75000"/>
                  </a:schemeClr>
                </a:solidFill>
              </a:rPr>
              <a:t>INNOVAZIONE</a:t>
            </a:r>
            <a:endParaRPr lang="it-IT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39552" y="1366056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>
                <a:solidFill>
                  <a:schemeClr val="accent3">
                    <a:lumMod val="75000"/>
                  </a:schemeClr>
                </a:solidFill>
              </a:rPr>
              <a:t>% </a:t>
            </a:r>
            <a:r>
              <a:rPr lang="it-IT" b="1" i="1" dirty="0" smtClean="0">
                <a:solidFill>
                  <a:schemeClr val="accent3">
                    <a:lumMod val="75000"/>
                  </a:schemeClr>
                </a:solidFill>
              </a:rPr>
              <a:t>di conduttori under 40</a:t>
            </a:r>
            <a:endParaRPr lang="it-IT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259632" y="3717032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>
                <a:solidFill>
                  <a:schemeClr val="accent3">
                    <a:lumMod val="75000"/>
                  </a:schemeClr>
                </a:solidFill>
              </a:rPr>
              <a:t>Fonte: elaborazioni su dati </a:t>
            </a:r>
            <a:r>
              <a:rPr lang="it-IT" sz="1400" b="1" i="1" dirty="0" smtClean="0">
                <a:solidFill>
                  <a:schemeClr val="accent3">
                    <a:lumMod val="75000"/>
                  </a:schemeClr>
                </a:solidFill>
              </a:rPr>
              <a:t>ISTAT – SPA 2013</a:t>
            </a:r>
          </a:p>
        </p:txBody>
      </p:sp>
    </p:spTree>
    <p:extLst>
      <p:ext uri="{BB962C8B-B14F-4D97-AF65-F5344CB8AC3E}">
        <p14:creationId xmlns:p14="http://schemas.microsoft.com/office/powerpoint/2010/main" val="17000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475656" y="301866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smtClean="0">
                <a:solidFill>
                  <a:schemeClr val="bg1">
                    <a:lumMod val="50000"/>
                  </a:schemeClr>
                </a:solidFill>
              </a:rPr>
              <a:t>Distretti biologici e sviluppo locale</a:t>
            </a:r>
            <a:endParaRPr lang="it-IT" sz="1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69431" y="908720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3">
                    <a:lumMod val="75000"/>
                  </a:schemeClr>
                </a:solidFill>
              </a:rPr>
              <a:t>OBIETTIVI</a:t>
            </a:r>
            <a:endParaRPr lang="it-IT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1560" y="1609289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 smtClean="0"/>
              <a:t>Valutare la capacità dei distretti biologici di favorire l’ </a:t>
            </a:r>
            <a:r>
              <a:rPr lang="it-IT" b="1" u="sng" dirty="0"/>
              <a:t>integrazione tra agro-alimentare e territorio </a:t>
            </a:r>
            <a:r>
              <a:rPr lang="it-IT" dirty="0"/>
              <a:t>al fine di migliorare la qualità della vita nelle comunità </a:t>
            </a:r>
            <a:r>
              <a:rPr lang="it-IT" dirty="0" smtClean="0"/>
              <a:t>rurali, ovvero di perseguire lo sviluppo locale lungo i tre pilastri della sostenibilità</a:t>
            </a:r>
          </a:p>
          <a:p>
            <a:pPr algn="just"/>
            <a:endParaRPr lang="it-IT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 smtClean="0"/>
              <a:t>Valutare </a:t>
            </a:r>
            <a:r>
              <a:rPr lang="it-IT" dirty="0"/>
              <a:t>se e come il modello distrettuale caratterizzato dal metodo biologico abbia favorito la nascita di </a:t>
            </a:r>
            <a:r>
              <a:rPr lang="it-IT" b="1" u="sng" dirty="0"/>
              <a:t>forme di </a:t>
            </a:r>
            <a:r>
              <a:rPr lang="it-IT" b="1" i="1" u="sng" dirty="0" err="1"/>
              <a:t>governance</a:t>
            </a:r>
            <a:r>
              <a:rPr lang="it-IT" b="1" u="sng" dirty="0"/>
              <a:t> dello sviluppo locale più efficaci </a:t>
            </a:r>
            <a:r>
              <a:rPr lang="it-IT" dirty="0"/>
              <a:t>o alternative rispetto a modelli “bottom up” già collaudati</a:t>
            </a:r>
          </a:p>
        </p:txBody>
      </p:sp>
      <p:sp>
        <p:nvSpPr>
          <p:cNvPr id="7" name="Freccia in giù 6"/>
          <p:cNvSpPr/>
          <p:nvPr/>
        </p:nvSpPr>
        <p:spPr>
          <a:xfrm>
            <a:off x="4175956" y="3894224"/>
            <a:ext cx="900100" cy="144016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556330" y="558924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accent6">
                    <a:lumMod val="75000"/>
                  </a:schemeClr>
                </a:solidFill>
              </a:rPr>
              <a:t>RESPONSABILITA’ SOCIALE DEL TERRITORIO</a:t>
            </a:r>
            <a:endParaRPr lang="it-IT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96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284572"/>
              </p:ext>
            </p:extLst>
          </p:nvPr>
        </p:nvGraphicFramePr>
        <p:xfrm>
          <a:off x="2558509" y="1770083"/>
          <a:ext cx="4775026" cy="2048891"/>
        </p:xfrm>
        <a:graphic>
          <a:graphicData uri="http://schemas.openxmlformats.org/drawingml/2006/table">
            <a:tbl>
              <a:tblPr/>
              <a:tblGrid>
                <a:gridCol w="1047778"/>
                <a:gridCol w="1353379"/>
                <a:gridCol w="1424322"/>
                <a:gridCol w="949547"/>
              </a:tblGrid>
              <a:tr h="7588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</a:t>
                      </a: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-Distretto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Agriturismo (% totale esercizi)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2124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Distretto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24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Calabria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Grecanico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2924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Campania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Cilento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924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Liguria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ValDVara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550753"/>
              </p:ext>
            </p:extLst>
          </p:nvPr>
        </p:nvGraphicFramePr>
        <p:xfrm>
          <a:off x="2783723" y="4594983"/>
          <a:ext cx="4608511" cy="1564005"/>
        </p:xfrm>
        <a:graphic>
          <a:graphicData uri="http://schemas.openxmlformats.org/drawingml/2006/table">
            <a:tbl>
              <a:tblPr/>
              <a:tblGrid>
                <a:gridCol w="1008112"/>
                <a:gridCol w="1217182"/>
                <a:gridCol w="1249035"/>
                <a:gridCol w="1134182"/>
              </a:tblGrid>
              <a:tr h="428625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Regione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Bio</a:t>
                      </a:r>
                      <a:r>
                        <a:rPr lang="it-IT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-Distretto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Vendita dir/TOT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Distretto</a:t>
                      </a:r>
                      <a:endParaRPr lang="it-IT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Regione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Calabria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Grecanico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Campania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Cilento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Liguria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ValDVara</a:t>
                      </a:r>
                      <a:endParaRPr lang="it-IT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Rettangolo 13"/>
          <p:cNvSpPr/>
          <p:nvPr/>
        </p:nvSpPr>
        <p:spPr>
          <a:xfrm>
            <a:off x="323528" y="1291004"/>
            <a:ext cx="4953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>
                <a:solidFill>
                  <a:schemeClr val="accent3">
                    <a:lumMod val="75000"/>
                  </a:schemeClr>
                </a:solidFill>
              </a:rPr>
              <a:t>% di </a:t>
            </a:r>
            <a:r>
              <a:rPr lang="it-IT" b="1" i="1" dirty="0" smtClean="0">
                <a:solidFill>
                  <a:schemeClr val="accent3">
                    <a:lumMod val="75000"/>
                  </a:schemeClr>
                </a:solidFill>
              </a:rPr>
              <a:t>agriturismi su totale degli esercizi alberghieri</a:t>
            </a:r>
            <a:endParaRPr lang="it-IT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51520" y="4171324"/>
            <a:ext cx="3244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>
                <a:solidFill>
                  <a:schemeClr val="accent3">
                    <a:lumMod val="75000"/>
                  </a:schemeClr>
                </a:solidFill>
              </a:rPr>
              <a:t>% di </a:t>
            </a:r>
            <a:r>
              <a:rPr lang="it-IT" b="1" i="1" dirty="0" smtClean="0">
                <a:solidFill>
                  <a:schemeClr val="accent3">
                    <a:lumMod val="75000"/>
                  </a:schemeClr>
                </a:solidFill>
              </a:rPr>
              <a:t>aziende con vendita diretta</a:t>
            </a:r>
            <a:endParaRPr lang="it-IT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988101" y="795118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3">
                    <a:lumMod val="75000"/>
                  </a:schemeClr>
                </a:solidFill>
              </a:rPr>
              <a:t>INTEGRAZIONE</a:t>
            </a:r>
            <a:endParaRPr lang="it-IT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536455" y="3869210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>
                <a:solidFill>
                  <a:schemeClr val="accent3">
                    <a:lumMod val="75000"/>
                  </a:schemeClr>
                </a:solidFill>
              </a:rPr>
              <a:t>Fonte: elaborazioni su dati </a:t>
            </a:r>
            <a:r>
              <a:rPr lang="it-IT" sz="1400" b="1" i="1" dirty="0" smtClean="0">
                <a:solidFill>
                  <a:schemeClr val="accent3">
                    <a:lumMod val="75000"/>
                  </a:schemeClr>
                </a:solidFill>
              </a:rPr>
              <a:t>ISTAT – esercizi ricettivi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2800135" y="6237312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>
                <a:solidFill>
                  <a:schemeClr val="accent3">
                    <a:lumMod val="75000"/>
                  </a:schemeClr>
                </a:solidFill>
              </a:rPr>
              <a:t>Fonte: elaborazioni su dati </a:t>
            </a:r>
            <a:r>
              <a:rPr lang="it-IT" sz="1400" b="1" i="1" dirty="0" smtClean="0">
                <a:solidFill>
                  <a:schemeClr val="accent3">
                    <a:lumMod val="75000"/>
                  </a:schemeClr>
                </a:solidFill>
              </a:rPr>
              <a:t>ISTAT – SPA 2013</a:t>
            </a:r>
          </a:p>
        </p:txBody>
      </p:sp>
    </p:spTree>
    <p:extLst>
      <p:ext uri="{BB962C8B-B14F-4D97-AF65-F5344CB8AC3E}">
        <p14:creationId xmlns:p14="http://schemas.microsoft.com/office/powerpoint/2010/main" val="52645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486160"/>
              </p:ext>
            </p:extLst>
          </p:nvPr>
        </p:nvGraphicFramePr>
        <p:xfrm>
          <a:off x="1763688" y="1772816"/>
          <a:ext cx="5544616" cy="1763557"/>
        </p:xfrm>
        <a:graphic>
          <a:graphicData uri="http://schemas.openxmlformats.org/drawingml/2006/table">
            <a:tbl>
              <a:tblPr/>
              <a:tblGrid>
                <a:gridCol w="1260140"/>
                <a:gridCol w="1575679"/>
                <a:gridCol w="1560697"/>
                <a:gridCol w="1148100"/>
              </a:tblGrid>
              <a:tr h="5472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</a:t>
                      </a: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-Distretto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Consumo del suolo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818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</a:t>
                      </a: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-Distretto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387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Calabria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Grecanico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Campania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Cilento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219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Liguria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ValDVara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1988101" y="795118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3">
                    <a:lumMod val="75000"/>
                  </a:schemeClr>
                </a:solidFill>
              </a:rPr>
              <a:t>CONSERVAZIONE</a:t>
            </a:r>
            <a:endParaRPr lang="it-IT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51520" y="1291004"/>
            <a:ext cx="4606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smtClean="0">
                <a:solidFill>
                  <a:schemeClr val="accent3">
                    <a:lumMod val="75000"/>
                  </a:schemeClr>
                </a:solidFill>
              </a:rPr>
              <a:t>Variazione % 2015 – 2012  consumo del  suolo </a:t>
            </a:r>
            <a:endParaRPr lang="it-IT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763688" y="3645024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>
                <a:solidFill>
                  <a:schemeClr val="accent3">
                    <a:lumMod val="75000"/>
                  </a:schemeClr>
                </a:solidFill>
              </a:rPr>
              <a:t>Fonte: elaborazioni su dati ISPRA</a:t>
            </a: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310408"/>
              </p:ext>
            </p:extLst>
          </p:nvPr>
        </p:nvGraphicFramePr>
        <p:xfrm>
          <a:off x="1988101" y="4509120"/>
          <a:ext cx="4536504" cy="1710690"/>
        </p:xfrm>
        <a:graphic>
          <a:graphicData uri="http://schemas.openxmlformats.org/drawingml/2006/table">
            <a:tbl>
              <a:tblPr/>
              <a:tblGrid>
                <a:gridCol w="961378"/>
                <a:gridCol w="1306874"/>
                <a:gridCol w="1306874"/>
                <a:gridCol w="961378"/>
              </a:tblGrid>
              <a:tr h="1184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</a:t>
                      </a: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-Distretto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q_fito</a:t>
                      </a: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/SAU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81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</a:t>
                      </a: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-Distretto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Campania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Cilento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Calabria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Grecanico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Liguria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 di Vara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ttangolo 12"/>
          <p:cNvSpPr/>
          <p:nvPr/>
        </p:nvSpPr>
        <p:spPr>
          <a:xfrm>
            <a:off x="239688" y="4125565"/>
            <a:ext cx="3138039" cy="25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smtClean="0">
                <a:solidFill>
                  <a:schemeClr val="accent3">
                    <a:lumMod val="75000"/>
                  </a:schemeClr>
                </a:solidFill>
              </a:rPr>
              <a:t>Consumo di fitofarmaci (2014)</a:t>
            </a:r>
            <a:endParaRPr lang="it-IT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007248" y="6309320"/>
            <a:ext cx="30715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i="1" dirty="0">
                <a:solidFill>
                  <a:schemeClr val="accent3">
                    <a:lumMod val="75000"/>
                  </a:schemeClr>
                </a:solidFill>
              </a:rPr>
              <a:t>Fonte: elaborazioni su dati </a:t>
            </a:r>
            <a:r>
              <a:rPr lang="it-IT" sz="1400" b="1" i="1" dirty="0" smtClean="0">
                <a:solidFill>
                  <a:schemeClr val="accent3">
                    <a:lumMod val="75000"/>
                  </a:schemeClr>
                </a:solidFill>
              </a:rPr>
              <a:t>CREA - RICA</a:t>
            </a:r>
            <a:endParaRPr lang="it-IT" sz="1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6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83568" y="1124744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3">
                    <a:lumMod val="75000"/>
                  </a:schemeClr>
                </a:solidFill>
              </a:rPr>
              <a:t>PRIME CONSIDERAZIONI SULLA GOVERNANCE DEI DISTRETTI BIOLOGICI</a:t>
            </a:r>
            <a:endParaRPr lang="it-IT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92665" y="2060848"/>
            <a:ext cx="784887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Verso territori socialmente responsabili? 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/>
              <a:t>Ampio coinvolgimento degli attori locali in fase di istituzione del Distretto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/>
              <a:t>Organizzazione delle rappresentanze e loro ruoli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/>
              <a:t>Individuazione di problemi specifici del territorio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/>
              <a:t>Elaborazione di strumenti di rendicontazione sociale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98226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4968" y="5301208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/>
              <a:t>Alberto Sturla</a:t>
            </a:r>
          </a:p>
          <a:p>
            <a:r>
              <a:rPr lang="it-IT" sz="2400" b="1" i="1" dirty="0" smtClean="0"/>
              <a:t>Alberto.sturla@crea.gov.it</a:t>
            </a:r>
            <a:endParaRPr lang="it-IT" sz="2400" b="1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83568" y="1124744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3">
                    <a:lumMod val="75000"/>
                  </a:schemeClr>
                </a:solidFill>
              </a:rPr>
              <a:t>PROSSIMI PASSI</a:t>
            </a:r>
            <a:endParaRPr lang="it-IT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87239" y="1576100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it-IT" dirty="0" smtClean="0"/>
              <a:t>RECUPERARE GLI STATUTI E  I PROGRAMMI DEI DISTRETTI CHE ANCORA MANCANO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it-IT" dirty="0" smtClean="0"/>
              <a:t>INDIVIDUARE I RESPONSABILI DEI DISTRETTI 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it-IT" dirty="0" smtClean="0"/>
              <a:t>INDIVIDUARE AZIENDE SIGNIFICATIVE DEL DISTRETTO 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12160" y="206084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54968" y="3631535"/>
            <a:ext cx="9289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PRODOTTO FINALE : LINEE GUIDA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11560" y="908720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3">
                    <a:lumMod val="75000"/>
                  </a:schemeClr>
                </a:solidFill>
              </a:rPr>
              <a:t>METODI:</a:t>
            </a:r>
            <a:endParaRPr lang="it-IT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1560" y="1484784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/>
              </a:rPr>
              <a:t>Pugliese, </a:t>
            </a:r>
            <a:r>
              <a:rPr lang="en-US" dirty="0" err="1" smtClean="0">
                <a:effectLst/>
              </a:rPr>
              <a:t>Patrizia</a:t>
            </a:r>
            <a:r>
              <a:rPr lang="en-US" dirty="0" smtClean="0">
                <a:effectLst/>
              </a:rPr>
              <a:t>. “Organic Farming and Sustainable Rural Development: A Multifaceted and Promising Convergence.” </a:t>
            </a:r>
            <a:r>
              <a:rPr lang="en-US" i="1" dirty="0" err="1" smtClean="0">
                <a:effectLst/>
              </a:rPr>
              <a:t>Sociologia</a:t>
            </a:r>
            <a:r>
              <a:rPr lang="en-US" i="1" dirty="0" smtClean="0">
                <a:effectLst/>
              </a:rPr>
              <a:t> </a:t>
            </a:r>
            <a:r>
              <a:rPr lang="en-US" i="1" dirty="0" err="1" smtClean="0">
                <a:effectLst/>
              </a:rPr>
              <a:t>Ruralis</a:t>
            </a:r>
            <a:r>
              <a:rPr lang="en-US" dirty="0" smtClean="0">
                <a:effectLst/>
              </a:rPr>
              <a:t> 41, no. 1 (2001): 112–130. </a:t>
            </a:r>
            <a:endParaRPr lang="it-IT" dirty="0"/>
          </a:p>
        </p:txBody>
      </p:sp>
      <p:cxnSp>
        <p:nvCxnSpPr>
          <p:cNvPr id="9" name="Connettore 4 8"/>
          <p:cNvCxnSpPr/>
          <p:nvPr/>
        </p:nvCxnSpPr>
        <p:spPr>
          <a:xfrm>
            <a:off x="1259632" y="2276872"/>
            <a:ext cx="1800200" cy="396044"/>
          </a:xfrm>
          <a:prstGeom prst="bentConnector3">
            <a:avLst>
              <a:gd name="adj1" fmla="val 50000"/>
            </a:avLst>
          </a:prstGeom>
          <a:ln w="25400" cap="rnd">
            <a:solidFill>
              <a:srgbClr val="C00000"/>
            </a:solidFill>
            <a:round/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3203848" y="2408114"/>
            <a:ext cx="5112568" cy="646331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chemeClr val="bg1"/>
                </a:solidFill>
              </a:rPr>
              <a:t>I concetti di agricoltura biologica e sviluppo locale sostenibile convergono in diversi punti</a:t>
            </a:r>
            <a:endParaRPr lang="it-IT" b="1" i="1" dirty="0">
              <a:solidFill>
                <a:schemeClr val="bg1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971600" y="3284984"/>
            <a:ext cx="4392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 smtClean="0"/>
              <a:t>Innovazione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 smtClean="0"/>
              <a:t>Conservazione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 smtClean="0"/>
              <a:t>Partecipazione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 smtClean="0"/>
              <a:t> Integrazione</a:t>
            </a:r>
            <a:endParaRPr lang="it-IT" sz="2000" b="1" dirty="0"/>
          </a:p>
        </p:txBody>
      </p:sp>
      <p:sp>
        <p:nvSpPr>
          <p:cNvPr id="19" name="Parentesi graffa chiusa 18"/>
          <p:cNvSpPr/>
          <p:nvPr/>
        </p:nvSpPr>
        <p:spPr>
          <a:xfrm>
            <a:off x="3275856" y="3429000"/>
            <a:ext cx="576064" cy="1794976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4067944" y="4160202"/>
            <a:ext cx="3744416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CAPITALE TERRITORIALE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4" name="Parentesi graffa aperta 23"/>
          <p:cNvSpPr/>
          <p:nvPr/>
        </p:nvSpPr>
        <p:spPr>
          <a:xfrm rot="16200000">
            <a:off x="4077508" y="1901442"/>
            <a:ext cx="1121348" cy="7344815"/>
          </a:xfrm>
          <a:prstGeom prst="leftBrace">
            <a:avLst>
              <a:gd name="adj1" fmla="val 6177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1378313" y="6223673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</a:rPr>
              <a:t>GOVERNANCE</a:t>
            </a:r>
            <a:endParaRPr lang="it-IT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2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805905"/>
            <a:ext cx="7416824" cy="316835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69431" y="908720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3">
                    <a:lumMod val="75000"/>
                  </a:schemeClr>
                </a:solidFill>
              </a:rPr>
              <a:t>COSA E’ LA GOVERNANCE?</a:t>
            </a:r>
            <a:endParaRPr lang="it-IT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999500" y="1386552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B. </a:t>
            </a:r>
            <a:r>
              <a:rPr lang="it-IT" dirty="0" err="1" smtClean="0"/>
              <a:t>Jessop</a:t>
            </a:r>
            <a:r>
              <a:rPr lang="it-IT" dirty="0" smtClean="0"/>
              <a:t>: </a:t>
            </a:r>
            <a:r>
              <a:rPr lang="it-IT" i="1" dirty="0" smtClean="0"/>
              <a:t>«un </a:t>
            </a:r>
            <a:r>
              <a:rPr lang="it-IT" i="1" dirty="0"/>
              <a:t>sistema di auto-organizzazione riflessiva, ovvero un sistema di coordinamento che cerca la soluzione dei problemi attraverso il dialogo continuo, basato sul consenso negoziato, la condivisione delle risorse e l’azione </a:t>
            </a:r>
            <a:r>
              <a:rPr lang="it-IT" i="1" dirty="0" smtClean="0"/>
              <a:t>concertata»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57733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180766"/>
              </p:ext>
            </p:extLst>
          </p:nvPr>
        </p:nvGraphicFramePr>
        <p:xfrm>
          <a:off x="971600" y="1202218"/>
          <a:ext cx="7272809" cy="4977384"/>
        </p:xfrm>
        <a:graphic>
          <a:graphicData uri="http://schemas.openxmlformats.org/drawingml/2006/table">
            <a:tbl>
              <a:tblPr firstRow="1" firstCol="1" bandRow="1"/>
              <a:tblGrid>
                <a:gridCol w="2266063"/>
                <a:gridCol w="1910401"/>
                <a:gridCol w="1245336"/>
                <a:gridCol w="1091650"/>
                <a:gridCol w="759359"/>
              </a:tblGrid>
              <a:tr h="311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Dimensione</a:t>
                      </a:r>
                    </a:p>
                  </a:txBody>
                  <a:tcPr marL="48789" marR="48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Indicatore</a:t>
                      </a:r>
                    </a:p>
                  </a:txBody>
                  <a:tcPr marL="48789" marR="48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U.M.</a:t>
                      </a:r>
                    </a:p>
                  </a:txBody>
                  <a:tcPr marL="48789" marR="48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Livello</a:t>
                      </a:r>
                    </a:p>
                  </a:txBody>
                  <a:tcPr marL="48789" marR="48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Fonte</a:t>
                      </a:r>
                    </a:p>
                  </a:txBody>
                  <a:tcPr marL="48789" marR="48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808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Prospettive per il futuro</a:t>
                      </a:r>
                    </a:p>
                  </a:txBody>
                  <a:tcPr marL="48789" marR="48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Giovani Agricoltori / totale agricoltori</a:t>
                      </a:r>
                    </a:p>
                  </a:txBody>
                  <a:tcPr marL="48789" marR="48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48789" marR="48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Contesto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789" marR="48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SPA 2013</a:t>
                      </a:r>
                    </a:p>
                  </a:txBody>
                  <a:tcPr marL="48789" marR="48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Propensione</a:t>
                      </a:r>
                      <a:r>
                        <a:rPr lang="it-IT" sz="14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all’innovazione</a:t>
                      </a:r>
                      <a:endParaRPr lang="it-IT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Conduttori</a:t>
                      </a:r>
                      <a:r>
                        <a:rPr lang="it-IT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che hanno seguito un corso di formazione/Totale conduttori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Contesto</a:t>
                      </a:r>
                    </a:p>
                  </a:txBody>
                  <a:tcPr marL="48789" marR="48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SPA 2013</a:t>
                      </a:r>
                    </a:p>
                  </a:txBody>
                  <a:tcPr marL="48789" marR="48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Propensione all’innovazione</a:t>
                      </a:r>
                    </a:p>
                  </a:txBody>
                  <a:tcPr marL="48789" marR="48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Investimenti in macchine e attrezzature / totale investimenti</a:t>
                      </a:r>
                    </a:p>
                  </a:txBody>
                  <a:tcPr marL="48789" marR="48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789" marR="48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Contesto</a:t>
                      </a:r>
                    </a:p>
                  </a:txBody>
                  <a:tcPr marL="48789" marR="48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AdG</a:t>
                      </a: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PSR</a:t>
                      </a:r>
                    </a:p>
                  </a:txBody>
                  <a:tcPr marL="48789" marR="48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Propensione all’innovazione</a:t>
                      </a:r>
                    </a:p>
                  </a:txBody>
                  <a:tcPr marL="48789" marR="48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Aziende che intendono investire nei prossimi 3 anni /Aziende totale</a:t>
                      </a:r>
                    </a:p>
                  </a:txBody>
                  <a:tcPr marL="48789" marR="48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it-IT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Contesto</a:t>
                      </a:r>
                    </a:p>
                  </a:txBody>
                  <a:tcPr marL="48789" marR="48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SPA 2013</a:t>
                      </a:r>
                    </a:p>
                  </a:txBody>
                  <a:tcPr marL="48789" marR="48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Diversificazione delle produzioni</a:t>
                      </a:r>
                    </a:p>
                  </a:txBody>
                  <a:tcPr marL="48789" marR="48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Produzione trasformata in azienda / Totale produzione</a:t>
                      </a:r>
                    </a:p>
                  </a:txBody>
                  <a:tcPr marL="48789" marR="48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789" marR="48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Contesto</a:t>
                      </a:r>
                    </a:p>
                  </a:txBody>
                  <a:tcPr marL="48789" marR="48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SPA 20113</a:t>
                      </a:r>
                    </a:p>
                  </a:txBody>
                  <a:tcPr marL="48789" marR="48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Stabilità dell’impiego in agricoltura</a:t>
                      </a:r>
                    </a:p>
                  </a:txBody>
                  <a:tcPr marL="48789" marR="48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UL fisse/ UL totali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789" marR="48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48789" marR="48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Contesto</a:t>
                      </a:r>
                    </a:p>
                  </a:txBody>
                  <a:tcPr marL="48789" marR="48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SPA  2013</a:t>
                      </a:r>
                    </a:p>
                  </a:txBody>
                  <a:tcPr marL="48789" marR="48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Stabilità dell’impiego in agricoltura</a:t>
                      </a:r>
                    </a:p>
                  </a:txBody>
                  <a:tcPr marL="48789" marR="48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Aziende con eredi/Aziende Totali</a:t>
                      </a:r>
                    </a:p>
                  </a:txBody>
                  <a:tcPr marL="48789" marR="48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48789" marR="48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Contesto</a:t>
                      </a:r>
                    </a:p>
                  </a:txBody>
                  <a:tcPr marL="48789" marR="48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SPA 2013</a:t>
                      </a:r>
                    </a:p>
                  </a:txBody>
                  <a:tcPr marL="48789" marR="48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2339752" y="76470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3">
                    <a:lumMod val="75000"/>
                  </a:schemeClr>
                </a:solidFill>
              </a:rPr>
              <a:t>INNOVAZIONE</a:t>
            </a:r>
            <a:endParaRPr lang="it-IT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2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001473"/>
              </p:ext>
            </p:extLst>
          </p:nvPr>
        </p:nvGraphicFramePr>
        <p:xfrm>
          <a:off x="899592" y="1161746"/>
          <a:ext cx="7704856" cy="4734762"/>
        </p:xfrm>
        <a:graphic>
          <a:graphicData uri="http://schemas.openxmlformats.org/drawingml/2006/table">
            <a:tbl>
              <a:tblPr firstRow="1" firstCol="1" bandRow="1"/>
              <a:tblGrid>
                <a:gridCol w="1598030"/>
                <a:gridCol w="1598030"/>
                <a:gridCol w="1367275"/>
                <a:gridCol w="1367275"/>
                <a:gridCol w="1774246"/>
              </a:tblGrid>
              <a:tr h="437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Dimensione</a:t>
                      </a:r>
                    </a:p>
                  </a:txBody>
                  <a:tcPr marL="48789" marR="48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Indicatore</a:t>
                      </a:r>
                    </a:p>
                  </a:txBody>
                  <a:tcPr marL="48789" marR="48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U.M.</a:t>
                      </a:r>
                    </a:p>
                  </a:txBody>
                  <a:tcPr marL="48789" marR="48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Livello</a:t>
                      </a:r>
                    </a:p>
                  </a:txBody>
                  <a:tcPr marL="48789" marR="48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Fonte</a:t>
                      </a:r>
                    </a:p>
                  </a:txBody>
                  <a:tcPr marL="48789" marR="48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37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Biodiversità agricola</a:t>
                      </a:r>
                    </a:p>
                  </a:txBody>
                  <a:tcPr marL="33542" marR="33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Superficie con elementi naturali / Superficie totale</a:t>
                      </a:r>
                    </a:p>
                  </a:txBody>
                  <a:tcPr marL="33542" marR="33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33542" marR="33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Contesto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3542" marR="33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SPA 2013</a:t>
                      </a:r>
                    </a:p>
                  </a:txBody>
                  <a:tcPr marL="33542" marR="33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Biodiversità agricola</a:t>
                      </a:r>
                    </a:p>
                  </a:txBody>
                  <a:tcPr marL="33542" marR="33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Capi appartenenti a razze autoctone / totale capi</a:t>
                      </a:r>
                    </a:p>
                  </a:txBody>
                  <a:tcPr marL="33542" marR="33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33542" marR="33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Contesto</a:t>
                      </a:r>
                    </a:p>
                  </a:txBody>
                  <a:tcPr marL="33542" marR="33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Anagrafe Nazionale zootecnica</a:t>
                      </a:r>
                    </a:p>
                  </a:txBody>
                  <a:tcPr marL="33542" marR="33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Biodiversità agricola</a:t>
                      </a:r>
                    </a:p>
                  </a:txBody>
                  <a:tcPr marL="33542" marR="33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Farmland</a:t>
                      </a: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Bird</a:t>
                      </a: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Index</a:t>
                      </a:r>
                    </a:p>
                  </a:txBody>
                  <a:tcPr marL="33542" marR="33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3542" marR="33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Contesto</a:t>
                      </a:r>
                    </a:p>
                  </a:txBody>
                  <a:tcPr marL="33542" marR="33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RRN</a:t>
                      </a:r>
                    </a:p>
                  </a:txBody>
                  <a:tcPr marL="33542" marR="33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1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Impatto ambientale dell’agricoltura</a:t>
                      </a:r>
                    </a:p>
                  </a:txBody>
                  <a:tcPr marL="33542" marR="33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SAU soggetta a misure agroambientali / Totale SAU</a:t>
                      </a:r>
                    </a:p>
                  </a:txBody>
                  <a:tcPr marL="33542" marR="33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33542" marR="33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Contesto</a:t>
                      </a:r>
                    </a:p>
                  </a:txBody>
                  <a:tcPr marL="33542" marR="33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Adg PSR</a:t>
                      </a:r>
                    </a:p>
                  </a:txBody>
                  <a:tcPr marL="33542" marR="33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Impatto ambientale dell’agricoltura</a:t>
                      </a:r>
                    </a:p>
                  </a:txBody>
                  <a:tcPr marL="33542" marR="33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Aziende con sistemi irrigui conservativi / totale aziende con sistemi irrigui</a:t>
                      </a:r>
                    </a:p>
                  </a:txBody>
                  <a:tcPr marL="33542" marR="33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33542" marR="33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Contesto</a:t>
                      </a:r>
                    </a:p>
                  </a:txBody>
                  <a:tcPr marL="33542" marR="33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3542" marR="33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5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Impatto ambientale dell’agricoltura</a:t>
                      </a:r>
                    </a:p>
                  </a:txBody>
                  <a:tcPr marL="33542" marR="33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Consumo fitofarmaci</a:t>
                      </a:r>
                    </a:p>
                  </a:txBody>
                  <a:tcPr marL="33542" marR="33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q/ha</a:t>
                      </a:r>
                    </a:p>
                  </a:txBody>
                  <a:tcPr marL="33542" marR="33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Contesto</a:t>
                      </a:r>
                    </a:p>
                  </a:txBody>
                  <a:tcPr marL="33542" marR="33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3542" marR="33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2339752" y="76470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3">
                    <a:lumMod val="75000"/>
                  </a:schemeClr>
                </a:solidFill>
              </a:rPr>
              <a:t>CONSERVAZIONE</a:t>
            </a:r>
            <a:endParaRPr lang="it-IT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5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355780"/>
              </p:ext>
            </p:extLst>
          </p:nvPr>
        </p:nvGraphicFramePr>
        <p:xfrm>
          <a:off x="678102" y="1080446"/>
          <a:ext cx="7704856" cy="5468112"/>
        </p:xfrm>
        <a:graphic>
          <a:graphicData uri="http://schemas.openxmlformats.org/drawingml/2006/table">
            <a:tbl>
              <a:tblPr firstRow="1" firstCol="1" bandRow="1"/>
              <a:tblGrid>
                <a:gridCol w="1598030"/>
                <a:gridCol w="1598030"/>
                <a:gridCol w="1367275"/>
                <a:gridCol w="1367275"/>
                <a:gridCol w="1774246"/>
              </a:tblGrid>
              <a:tr h="218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Dimensione</a:t>
                      </a:r>
                    </a:p>
                  </a:txBody>
                  <a:tcPr marL="48789" marR="48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Indicatore</a:t>
                      </a:r>
                    </a:p>
                  </a:txBody>
                  <a:tcPr marL="48789" marR="48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U.M.</a:t>
                      </a:r>
                    </a:p>
                  </a:txBody>
                  <a:tcPr marL="48789" marR="48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Livello</a:t>
                      </a:r>
                    </a:p>
                  </a:txBody>
                  <a:tcPr marL="48789" marR="48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Fonte</a:t>
                      </a:r>
                    </a:p>
                  </a:txBody>
                  <a:tcPr marL="48789" marR="48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185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Impatto ambientale dell’agricoltura</a:t>
                      </a:r>
                    </a:p>
                  </a:txBody>
                  <a:tcPr marL="33542" marR="33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Consumo Fertilizzanti</a:t>
                      </a:r>
                    </a:p>
                  </a:txBody>
                  <a:tcPr marL="33542" marR="33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q/ha</a:t>
                      </a:r>
                    </a:p>
                  </a:txBody>
                  <a:tcPr marL="33542" marR="33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Contesto</a:t>
                      </a:r>
                    </a:p>
                  </a:txBody>
                  <a:tcPr marL="33542" marR="33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RICA</a:t>
                      </a:r>
                    </a:p>
                  </a:txBody>
                  <a:tcPr marL="33542" marR="33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8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Impatto ambientale dell’agricoltura</a:t>
                      </a:r>
                    </a:p>
                  </a:txBody>
                  <a:tcPr marL="33542" marR="33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Carico di bestiame</a:t>
                      </a:r>
                    </a:p>
                  </a:txBody>
                  <a:tcPr marL="33542" marR="33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UBA/ha</a:t>
                      </a:r>
                    </a:p>
                  </a:txBody>
                  <a:tcPr marL="33542" marR="33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Contesto</a:t>
                      </a:r>
                    </a:p>
                  </a:txBody>
                  <a:tcPr marL="33542" marR="33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RICA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3542" marR="33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4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Impatto ambientale dell’agricoltura</a:t>
                      </a:r>
                    </a:p>
                  </a:txBody>
                  <a:tcPr marL="33542" marR="33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Aziende con impianti di energia da biomassa /aziende totale</a:t>
                      </a:r>
                    </a:p>
                  </a:txBody>
                  <a:tcPr marL="33542" marR="33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33542" marR="33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Contesto</a:t>
                      </a:r>
                    </a:p>
                  </a:txBody>
                  <a:tcPr marL="33542" marR="33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SPA 2013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3542" marR="33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1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Impatto ambientale dell’agricoltura</a:t>
                      </a:r>
                    </a:p>
                  </a:txBody>
                  <a:tcPr marL="33542" marR="33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Mangimi e foraggi reimpiegati in azienda/ Totale mangimi e foraggi somministrati</a:t>
                      </a:r>
                    </a:p>
                  </a:txBody>
                  <a:tcPr marL="33542" marR="33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33542" marR="33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Contesto</a:t>
                      </a:r>
                    </a:p>
                  </a:txBody>
                  <a:tcPr marL="33542" marR="33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RICA</a:t>
                      </a:r>
                    </a:p>
                  </a:txBody>
                  <a:tcPr marL="33542" marR="33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1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Impatto ambientale dell’agricoltura</a:t>
                      </a:r>
                    </a:p>
                  </a:txBody>
                  <a:tcPr marL="33542" marR="33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Superficie soggetta a pratiche </a:t>
                      </a:r>
                      <a:r>
                        <a:rPr lang="it-IT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agroecologiche</a:t>
                      </a: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/SAU totale</a:t>
                      </a:r>
                    </a:p>
                  </a:txBody>
                  <a:tcPr marL="33542" marR="33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3542" marR="33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Contesto</a:t>
                      </a:r>
                    </a:p>
                  </a:txBody>
                  <a:tcPr marL="33542" marR="33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42" marR="33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8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Impatto ambientale dell’agricoltura</a:t>
                      </a:r>
                    </a:p>
                  </a:txBody>
                  <a:tcPr marL="33542" marR="33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Superficie sottoposta a vincolo ambientale /superficie totale</a:t>
                      </a:r>
                    </a:p>
                  </a:txBody>
                  <a:tcPr marL="33542" marR="33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3542" marR="33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Contesto</a:t>
                      </a:r>
                    </a:p>
                  </a:txBody>
                  <a:tcPr marL="33542" marR="33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3542" marR="33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2339752" y="67884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3">
                    <a:lumMod val="75000"/>
                  </a:schemeClr>
                </a:solidFill>
              </a:rPr>
              <a:t>CONSERVAZIONE</a:t>
            </a:r>
            <a:endParaRPr lang="it-IT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2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497501"/>
              </p:ext>
            </p:extLst>
          </p:nvPr>
        </p:nvGraphicFramePr>
        <p:xfrm>
          <a:off x="889280" y="1340768"/>
          <a:ext cx="7509455" cy="3154404"/>
        </p:xfrm>
        <a:graphic>
          <a:graphicData uri="http://schemas.openxmlformats.org/drawingml/2006/table">
            <a:tbl>
              <a:tblPr firstRow="1" firstCol="1" bandRow="1"/>
              <a:tblGrid>
                <a:gridCol w="1904016"/>
                <a:gridCol w="1904016"/>
                <a:gridCol w="1629075"/>
                <a:gridCol w="1352269"/>
                <a:gridCol w="720079"/>
              </a:tblGrid>
              <a:tr h="397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Dimensione</a:t>
                      </a:r>
                    </a:p>
                  </a:txBody>
                  <a:tcPr marL="48789" marR="48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Indicatore</a:t>
                      </a:r>
                    </a:p>
                  </a:txBody>
                  <a:tcPr marL="48789" marR="48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U.M.</a:t>
                      </a:r>
                    </a:p>
                  </a:txBody>
                  <a:tcPr marL="48789" marR="48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Livello</a:t>
                      </a:r>
                    </a:p>
                  </a:txBody>
                  <a:tcPr marL="48789" marR="48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Fonte</a:t>
                      </a:r>
                    </a:p>
                  </a:txBody>
                  <a:tcPr marL="48789" marR="48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971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Cooperazione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Membri cooperative / Totale agricoltori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Contesto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7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Associazionismo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Membri associazioni (agricole, biologiche…) / Totale agricoltori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Contesto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Utilizzo servizi di consulenza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Contributi per servizi di consulenza erogati / Totale Contributi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Contesto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AdG PSR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7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Partecipazione ad altre reti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Agricoltori con altre certificazioni di qualità / Totale agricoltori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Contesto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2339752" y="67884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3">
                    <a:lumMod val="75000"/>
                  </a:schemeClr>
                </a:solidFill>
              </a:rPr>
              <a:t>PARTECIPAZIONE</a:t>
            </a:r>
            <a:endParaRPr lang="it-IT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73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988503"/>
              </p:ext>
            </p:extLst>
          </p:nvPr>
        </p:nvGraphicFramePr>
        <p:xfrm>
          <a:off x="539553" y="1340768"/>
          <a:ext cx="8208911" cy="5403858"/>
        </p:xfrm>
        <a:graphic>
          <a:graphicData uri="http://schemas.openxmlformats.org/drawingml/2006/table">
            <a:tbl>
              <a:tblPr firstRow="1" firstCol="1" bandRow="1"/>
              <a:tblGrid>
                <a:gridCol w="1880529"/>
                <a:gridCol w="1880529"/>
                <a:gridCol w="1608980"/>
                <a:gridCol w="1608980"/>
                <a:gridCol w="1229893"/>
              </a:tblGrid>
              <a:tr h="983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Dimensione</a:t>
                      </a:r>
                    </a:p>
                  </a:txBody>
                  <a:tcPr marL="48789" marR="48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Indicatore</a:t>
                      </a:r>
                    </a:p>
                  </a:txBody>
                  <a:tcPr marL="48789" marR="48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U.M.</a:t>
                      </a:r>
                    </a:p>
                  </a:txBody>
                  <a:tcPr marL="48789" marR="48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Livello</a:t>
                      </a:r>
                    </a:p>
                  </a:txBody>
                  <a:tcPr marL="48789" marR="48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Fonte</a:t>
                      </a:r>
                    </a:p>
                  </a:txBody>
                  <a:tcPr marL="48789" marR="48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783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Integrazione con altri settori economici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Aziende agrituristiche/Totale aziende agricole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Contesto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SPA 2013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7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Integrazione con altri settori economici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Fattorie didattiche / Totale aziende agricole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Contesto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ISTAT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7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Integrazione con altri settori economici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Posti letto in agriturismo/Posti letto totali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Contesto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ISTAT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9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Diversificazione dell’economia locale 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Numero di aziende agroalimentari/Aziende totali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Contesto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ISTAT censimento industria 2011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1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Integrazione Verticale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Servizi a supporto delle aziende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Unità di misura?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Contesto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9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Condivisione dei valori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Valore della produzione venduta tramite vendita diretta / Valore totale della Produzione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Contesto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2339752" y="67884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3">
                    <a:lumMod val="75000"/>
                  </a:schemeClr>
                </a:solidFill>
              </a:rPr>
              <a:t>INTEGRAZIONE</a:t>
            </a:r>
            <a:endParaRPr lang="it-IT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0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1476</Words>
  <Application>Microsoft Office PowerPoint</Application>
  <PresentationFormat>Presentazione su schermo (4:3)</PresentationFormat>
  <Paragraphs>646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Albertos</dc:creator>
  <cp:lastModifiedBy>Albertos</cp:lastModifiedBy>
  <cp:revision>74</cp:revision>
  <dcterms:created xsi:type="dcterms:W3CDTF">2016-11-28T14:19:30Z</dcterms:created>
  <dcterms:modified xsi:type="dcterms:W3CDTF">2016-11-30T21:04:11Z</dcterms:modified>
</cp:coreProperties>
</file>